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2"/>
  </p:notesMasterIdLst>
  <p:handoutMasterIdLst>
    <p:handoutMasterId r:id="rId43"/>
  </p:handoutMasterIdLst>
  <p:sldIdLst>
    <p:sldId id="355" r:id="rId7"/>
    <p:sldId id="369" r:id="rId8"/>
    <p:sldId id="394" r:id="rId9"/>
    <p:sldId id="396" r:id="rId10"/>
    <p:sldId id="397" r:id="rId11"/>
    <p:sldId id="398" r:id="rId12"/>
    <p:sldId id="399" r:id="rId13"/>
    <p:sldId id="422" r:id="rId14"/>
    <p:sldId id="400" r:id="rId15"/>
    <p:sldId id="423" r:id="rId16"/>
    <p:sldId id="401" r:id="rId17"/>
    <p:sldId id="421" r:id="rId18"/>
    <p:sldId id="402" r:id="rId19"/>
    <p:sldId id="424" r:id="rId20"/>
    <p:sldId id="435" r:id="rId21"/>
    <p:sldId id="403" r:id="rId22"/>
    <p:sldId id="405" r:id="rId23"/>
    <p:sldId id="425" r:id="rId24"/>
    <p:sldId id="426" r:id="rId25"/>
    <p:sldId id="428" r:id="rId26"/>
    <p:sldId id="418" r:id="rId27"/>
    <p:sldId id="429" r:id="rId28"/>
    <p:sldId id="430" r:id="rId29"/>
    <p:sldId id="406" r:id="rId30"/>
    <p:sldId id="409" r:id="rId31"/>
    <p:sldId id="431" r:id="rId32"/>
    <p:sldId id="433" r:id="rId33"/>
    <p:sldId id="432" r:id="rId34"/>
    <p:sldId id="434" r:id="rId35"/>
    <p:sldId id="411" r:id="rId36"/>
    <p:sldId id="413" r:id="rId37"/>
    <p:sldId id="414" r:id="rId38"/>
    <p:sldId id="417" r:id="rId39"/>
    <p:sldId id="420" r:id="rId40"/>
    <p:sldId id="356" r:id="rId41"/>
  </p:sldIdLst>
  <p:sldSz cx="9144000" cy="6858000" type="screen4x3"/>
  <p:notesSz cx="10234613" cy="710406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75391" autoAdjust="0"/>
  </p:normalViewPr>
  <p:slideViewPr>
    <p:cSldViewPr snapToGrid="0">
      <p:cViewPr varScale="1">
        <p:scale>
          <a:sx n="52" d="100"/>
          <a:sy n="52" d="100"/>
        </p:scale>
        <p:origin x="1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504" y="36"/>
      </p:cViewPr>
      <p:guideLst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7249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05/08/2018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7249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05/08/2018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3" y="3374431"/>
            <a:ext cx="8187690" cy="3196829"/>
          </a:xfrm>
          <a:prstGeom prst="rect">
            <a:avLst/>
          </a:prstGeom>
        </p:spPr>
        <p:txBody>
          <a:bodyPr vert="horz" wrap="square" lIns="94790" tIns="47395" rIns="94790" bIns="4739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9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The splitting criterion is the normalized information gain (difference in entropy). The attribute with the highest</a:t>
            </a:r>
          </a:p>
          <a:p>
            <a:r>
              <a:rPr lang="en-IN" sz="1300" dirty="0"/>
              <a:t>normalized information gain is chosen to make the decision.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42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87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24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3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548">
              <a:defRPr/>
            </a:pPr>
            <a:r>
              <a:rPr lang="en-IN" sz="1300" dirty="0"/>
              <a:t>Only google.de and amazon.de fall under the Alexa top-100 websites.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78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1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The major revenue categories ranked by percentage shares are as follows:</a:t>
            </a:r>
          </a:p>
          <a:p>
            <a:r>
              <a:rPr lang="en-IN" sz="1300" dirty="0"/>
              <a:t>Search Advertising with $3.44B - 48%</a:t>
            </a:r>
          </a:p>
          <a:p>
            <a:r>
              <a:rPr lang="en-IN" sz="1300" dirty="0"/>
              <a:t>Banner Advertising with $1.46B - 20.5%</a:t>
            </a:r>
          </a:p>
          <a:p>
            <a:r>
              <a:rPr lang="en-IN" sz="1300" dirty="0" err="1"/>
              <a:t>Classifed</a:t>
            </a:r>
            <a:r>
              <a:rPr lang="en-IN" sz="1300" dirty="0"/>
              <a:t> Advertising with $0.95B - 13%</a:t>
            </a:r>
          </a:p>
          <a:p>
            <a:r>
              <a:rPr lang="en-IN" sz="1300" dirty="0"/>
              <a:t>Social Media advertising with $0.89B - 12.5%</a:t>
            </a:r>
          </a:p>
          <a:p>
            <a:r>
              <a:rPr lang="en-IN" sz="1300" dirty="0"/>
              <a:t>Video Advertising with $0.40B - 6%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77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</a:t>
            </a:r>
            <a:r>
              <a:rPr lang="en-IN" sz="1300" dirty="0"/>
              <a:t>Cases against </a:t>
            </a:r>
            <a:r>
              <a:rPr lang="en-IN" sz="1300" dirty="0" err="1"/>
              <a:t>Eyeo</a:t>
            </a:r>
            <a:r>
              <a:rPr lang="en-IN" sz="1300" dirty="0"/>
              <a:t> because companies say that </a:t>
            </a:r>
            <a:r>
              <a:rPr lang="en-IN" sz="1300" dirty="0" err="1"/>
              <a:t>Eyeo</a:t>
            </a:r>
            <a:r>
              <a:rPr lang="en-IN" sz="1300" dirty="0"/>
              <a:t> is monetizing to let them join these whitelists under the Acceptable Ads programme</a:t>
            </a:r>
            <a:endParaRPr lang="en-IN" dirty="0"/>
          </a:p>
          <a:p>
            <a:r>
              <a:rPr lang="en-IN" dirty="0"/>
              <a:t>- After all who knows, maybe the judges also use ad-blockers.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711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165" indent="-179165">
              <a:buFontTx/>
              <a:buChar char="-"/>
            </a:pPr>
            <a:r>
              <a:rPr lang="en-IN" dirty="0"/>
              <a:t>Pay journalists for their work on reporting.</a:t>
            </a:r>
          </a:p>
          <a:p>
            <a:pPr marL="179165" indent="-179165">
              <a:buFontTx/>
              <a:buChar char="-"/>
            </a:pPr>
            <a:r>
              <a:rPr lang="en-IN" dirty="0"/>
              <a:t>While users should pay for viewing original content, ads should not be so intrusive.</a:t>
            </a:r>
          </a:p>
          <a:p>
            <a:pPr marL="179165" indent="-179165">
              <a:buFontTx/>
              <a:buChar char="-"/>
            </a:pPr>
            <a:r>
              <a:rPr lang="en-IN" dirty="0"/>
              <a:t>On the other hand, if users choose to block ads, websites should not force them to disable ad-blockers.</a:t>
            </a:r>
          </a:p>
          <a:p>
            <a:r>
              <a:rPr lang="en-IN" dirty="0"/>
              <a:t>- Charges a small fee to display content with less advertisements.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28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23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The total number of devices using Ad-block &gt; 615 million devices by 2016. 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Urban users were 17% more likely to install Ad-blockers than those in rural areas. 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Global cost of ad blocking surpassed the projected numbers of $40B in 2016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 err="1"/>
              <a:t>PageFair</a:t>
            </a:r>
            <a:r>
              <a:rPr lang="en-IN" sz="1300" dirty="0"/>
              <a:t> -&gt; # of installations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BVDW and OVK -&gt; Actual number of websites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36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Placement</a:t>
            </a:r>
            <a:r>
              <a:rPr lang="en-IN" sz="2100" dirty="0"/>
              <a:t>: Ads must not disrupt the user’s natural reading flow. They must be placed on the top, side or below the Primary Content.</a:t>
            </a:r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Distinction</a:t>
            </a:r>
            <a:r>
              <a:rPr lang="en-IN" sz="2100" dirty="0"/>
              <a:t>: Ads should not be mixed with any other content so that it overlaps with the Primary Content.</a:t>
            </a:r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Size</a:t>
            </a:r>
            <a:r>
              <a:rPr lang="en-IN" sz="2100" dirty="0"/>
              <a:t>: A strict individual size requirement is placed for Acceptable Ads. </a:t>
            </a:r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dirty="0"/>
              <a:t>Google </a:t>
            </a:r>
            <a:r>
              <a:rPr lang="en-IN" sz="2100" dirty="0" err="1"/>
              <a:t>Adsense</a:t>
            </a:r>
            <a:endParaRPr lang="en-IN" sz="21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39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56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While websites ads to generate revenues, users consider them to be annoying or potentially dangerous to their</a:t>
            </a:r>
          </a:p>
          <a:p>
            <a:r>
              <a:rPr lang="en-IN" sz="1300" dirty="0"/>
              <a:t>system. However, such websites, question the integrity of such an unsaid agreement between</a:t>
            </a:r>
          </a:p>
          <a:p>
            <a:r>
              <a:rPr lang="en-IN" sz="1300" dirty="0"/>
              <a:t>users and publishers by asking users to disable Ad-blockers. As such, the cat and mouse continues…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94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5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5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165" indent="-179165">
              <a:buFontTx/>
              <a:buChar char="-"/>
            </a:pPr>
            <a:r>
              <a:rPr lang="en-IN" dirty="0"/>
              <a:t>We used paging mechanism to create multiple requests as AWIS allows only 20 per request</a:t>
            </a:r>
          </a:p>
          <a:p>
            <a:pPr marL="179165" indent="-179165">
              <a:buFontTx/>
              <a:buChar char="-"/>
            </a:pPr>
            <a:r>
              <a:rPr lang="en-IN" dirty="0"/>
              <a:t>Access Key obtained from Amazon AWS Student Pack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08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chose News because this is the category that produced most Anti Ad-blocker deployments.</a:t>
            </a:r>
          </a:p>
          <a:p>
            <a:r>
              <a:rPr lang="en-IN" dirty="0"/>
              <a:t>We chose Germany and DACH because little to no research has been done in this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07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65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We then feed the extracted features to machine learning classifiers such as…</a:t>
            </a:r>
          </a:p>
          <a:p>
            <a:pPr defTabSz="955548">
              <a:defRPr/>
            </a:pPr>
            <a:r>
              <a:rPr lang="en-IN" sz="1300" dirty="0"/>
              <a:t>We use WEKA data mining toolkit for these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43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0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9034007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869567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rnhub.com/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://www.washingtonpos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bild.de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port1.d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t3n.d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tatista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exa.com/topsi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2486720"/>
            <a:ext cx="8508999" cy="2412305"/>
          </a:xfrm>
        </p:spPr>
        <p:txBody>
          <a:bodyPr/>
          <a:lstStyle/>
          <a:p>
            <a:r>
              <a:rPr lang="de-DE" dirty="0"/>
              <a:t>Rohit Gupta &amp; Rohit Panda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7. August 2018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IN" sz="3200" dirty="0"/>
              <a:t>Blocking the Blocker – Studying the effects of Anti Ad-blocking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Ad-blocker scripts detect and change HTML or DOM contents by: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adding extra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 in style of existing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changes in textual context.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As described by </a:t>
            </a:r>
            <a:r>
              <a:rPr lang="en-IN" sz="1800" dirty="0" err="1"/>
              <a:t>Haris</a:t>
            </a:r>
            <a:r>
              <a:rPr lang="en-IN" sz="1800" dirty="0"/>
              <a:t> et al. in their paper. these changes could be: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Nodal Changes</a:t>
            </a:r>
            <a:r>
              <a:rPr lang="en-IN" sz="1800" dirty="0"/>
              <a:t>: Adding extra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Style Changes</a:t>
            </a:r>
            <a:r>
              <a:rPr lang="en-IN" sz="1800" dirty="0"/>
              <a:t>: Modifying style and appearance of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Textual Changes</a:t>
            </a:r>
            <a:r>
              <a:rPr lang="en-IN" sz="1800" dirty="0"/>
              <a:t>: Changes in textual content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Structural Changes</a:t>
            </a:r>
            <a:r>
              <a:rPr lang="en-IN" sz="1800" dirty="0"/>
              <a:t>: Such as URL redirections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Overview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977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make use of Selenium Chrome </a:t>
            </a:r>
            <a:r>
              <a:rPr lang="en-IN" sz="2000" dirty="0" err="1"/>
              <a:t>Webdriver</a:t>
            </a:r>
            <a:r>
              <a:rPr lang="en-IN" sz="2000" dirty="0"/>
              <a:t> to launch two separate instances of Google Chrome for A/B testing.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 A is launched with </a:t>
            </a:r>
            <a:r>
              <a:rPr lang="en-IN" sz="2000" dirty="0" err="1"/>
              <a:t>Adblock</a:t>
            </a:r>
            <a:r>
              <a:rPr lang="en-IN" sz="2000" dirty="0"/>
              <a:t> Plus extension and instance B is without any extension.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Instances are compared w.r.t Node Features (div, h1, h2, h3, </a:t>
            </a:r>
            <a:r>
              <a:rPr lang="en-IN" sz="2000" dirty="0" err="1"/>
              <a:t>img</a:t>
            </a:r>
            <a:r>
              <a:rPr lang="en-IN" sz="2000" dirty="0"/>
              <a:t>, table, p, </a:t>
            </a:r>
            <a:r>
              <a:rPr lang="en-IN" sz="2000" dirty="0" err="1"/>
              <a:t>iframe</a:t>
            </a:r>
            <a:r>
              <a:rPr lang="en-IN" sz="2000" dirty="0"/>
              <a:t> and text nodes), Textual Features (#lines, #words, #text) and Structural Features (URL redirection).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compared using a Python script and </a:t>
            </a:r>
            <a:r>
              <a:rPr lang="en-IN" sz="2000" dirty="0" err="1"/>
              <a:t>BeautifulSoup</a:t>
            </a:r>
            <a:r>
              <a:rPr lang="en-IN" sz="2000" dirty="0"/>
              <a:t> library is used for recording the difference and screen scraping.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stored in a .csv file.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Methodology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77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Demo</a:t>
            </a:r>
            <a:endParaRPr lang="de-DE" sz="3000" dirty="0"/>
          </a:p>
        </p:txBody>
      </p:sp>
      <p:pic>
        <p:nvPicPr>
          <p:cNvPr id="4" name="Semin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090" y="1546653"/>
            <a:ext cx="8342996" cy="46906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78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use three Machine Learning classifiers: J48 Decision Tree, Random Forest and Naive Bayes to identify websites that employ anti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collected positive samples (websites that employ Anti Ad-blockers) and negative samples (websites that do not employ Anti Ad-blockers) from sources such as anti-</a:t>
            </a:r>
            <a:r>
              <a:rPr lang="en-IN" sz="2000" dirty="0" err="1"/>
              <a:t>adblock</a:t>
            </a:r>
            <a:r>
              <a:rPr lang="en-IN" sz="2000" dirty="0"/>
              <a:t>-killer list and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Information gain ratio is used for determining which features extracted are most important for learning and prediction.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Model Training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828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Following are the features ranked based on the Information Gain: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</a:t>
            </a:r>
            <a:r>
              <a:rPr lang="en-IN" dirty="0"/>
              <a:t>Feature Analysis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20" y="2435719"/>
            <a:ext cx="2789537" cy="41209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50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Decision Tree visualization for Anti Ad-blockers (using Weka toolkit):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8" y="2173641"/>
            <a:ext cx="8044873" cy="44679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064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Detailed Accuracy by Class for Random Forest classifier:</a:t>
            </a:r>
            <a:br>
              <a:rPr lang="en-IN" sz="2000" dirty="0"/>
            </a:br>
            <a:br>
              <a:rPr lang="en-IN" sz="2000" dirty="0"/>
            </a:b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Confusion Matrix for Random Forest classifier :</a:t>
            </a:r>
            <a:br>
              <a:rPr lang="en-IN" sz="2000" dirty="0"/>
            </a:br>
            <a:r>
              <a:rPr lang="en-IN" sz="2000" dirty="0"/>
              <a:t> </a:t>
            </a: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Also done for Bayes Naive and J48 Decision Tree using Weka toolkit.</a:t>
            </a:r>
            <a:br>
              <a:rPr lang="en-IN" sz="2000" dirty="0"/>
            </a:br>
            <a:br>
              <a:rPr lang="en-IN" sz="2000" dirty="0"/>
            </a:b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9" y="2347012"/>
            <a:ext cx="781050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39" y="4519097"/>
            <a:ext cx="2019300" cy="10572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4653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From the list of top 500 websites in Germany using Alexa Website Rankings, we were able to successfully create a test set of 418 websites: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8 out of the 418 websites (1.9%) top visited German websites employ Ad-block detection.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Germany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14" y="2762120"/>
            <a:ext cx="5848350" cy="14573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8838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From the list of top 1500 websites in Germany, Austria and Switzerland using Alexa Website Rankings, we were able to successfully create a test set of 809 unique websites: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11 out of the 809 websites (1.4%) top visited German websites employ Ad-block detection.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low precision is attributed to a lot of websites deploying data protection (GDPR) information on the main page or are allowed under Acceptable Ads programme.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DACH region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2830598"/>
            <a:ext cx="5743575" cy="14192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98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From the list of top 500 websites in the News Category using Alexa Website Rankings, we were able to successfully create a test set of 357 websites: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11 out of the 357 websites (3.1%) top visited news websites employ Ad-block detection.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high precision for News websites is synonymous with the results presented by our reference papers by </a:t>
            </a:r>
            <a:r>
              <a:rPr lang="en-IN" sz="2000" dirty="0" err="1"/>
              <a:t>Haris</a:t>
            </a:r>
            <a:r>
              <a:rPr lang="en-IN" sz="2000" dirty="0"/>
              <a:t> et al. and </a:t>
            </a:r>
            <a:r>
              <a:rPr lang="en-IN" sz="2000" dirty="0" err="1"/>
              <a:t>Rishab</a:t>
            </a:r>
            <a:r>
              <a:rPr lang="en-IN" sz="2000" dirty="0"/>
              <a:t> et al.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News category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747962"/>
            <a:ext cx="5781675" cy="13620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78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Online advertisements drives the economy of the World Wide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Promotional content (ads) are now strategically placed on webpages to attract attention of the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Users are installing Ad-blocker tools citing interference with user experience, privacy and protection against malware as the top reasons.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Publishers are employing Anti Ad-blockers, scripts and notification mechanisms that ask users to disable any existing installed Ad-blocker tools.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Introduction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verified the positive samples for Ad-block detector responses.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define a new measure called the “CIA” measure for such responses: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Cost Model (C): We describe this type as a cost or monetization model.</a:t>
            </a:r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Invisibility (I): We describe this type as not allowing users to view content until Ad-blockers are disabled.</a:t>
            </a:r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Availability (A): We describe this type as a conservative approach, allowing users to view content but asking them politely to disable Ad-blockers.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Ad-block Detection Responses: “CIA” measure</a:t>
            </a:r>
            <a:endParaRPr lang="de-DE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04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‘C’IA example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1" y="1749312"/>
            <a:ext cx="4071649" cy="2983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11" y="5116593"/>
            <a:ext cx="6743949" cy="974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286" y="1749312"/>
            <a:ext cx="4220124" cy="29833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54915" y="6370083"/>
            <a:ext cx="4964576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6"/>
              </a:rPr>
              <a:t>www.bild.de</a:t>
            </a:r>
            <a:r>
              <a:rPr lang="en-IN" sz="1200" dirty="0">
                <a:latin typeface="+mn-lt"/>
              </a:rPr>
              <a:t>, </a:t>
            </a:r>
            <a:r>
              <a:rPr lang="en-IN" sz="1200" dirty="0">
                <a:latin typeface="+mn-lt"/>
                <a:hlinkClick r:id="rId7"/>
              </a:rPr>
              <a:t>www.washingtonpost.com</a:t>
            </a:r>
            <a:r>
              <a:rPr lang="en-IN" sz="1200" dirty="0">
                <a:latin typeface="+mn-lt"/>
              </a:rPr>
              <a:t> and </a:t>
            </a:r>
            <a:r>
              <a:rPr lang="en-IN" sz="1200" dirty="0">
                <a:latin typeface="+mn-lt"/>
                <a:hlinkClick r:id="rId8"/>
              </a:rPr>
              <a:t>www.pornhub.com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85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</a:t>
            </a:r>
            <a:r>
              <a:rPr lang="en-IN" dirty="0"/>
              <a:t>C’</a:t>
            </a:r>
            <a:r>
              <a:rPr lang="en-IN" sz="3000" dirty="0"/>
              <a:t>I’A example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1" y="1610947"/>
            <a:ext cx="8448783" cy="3999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158" y="5955956"/>
            <a:ext cx="164867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4"/>
              </a:rPr>
              <a:t>www.sport1.de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87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</a:t>
            </a:r>
            <a:r>
              <a:rPr lang="en-IN" dirty="0"/>
              <a:t>CI’A</a:t>
            </a:r>
            <a:r>
              <a:rPr lang="en-IN" sz="3000" dirty="0"/>
              <a:t>’ example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36" y="1611499"/>
            <a:ext cx="6919784" cy="4621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7791" y="6439320"/>
            <a:ext cx="164867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4"/>
              </a:rPr>
              <a:t>www.t3n.de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25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reference paper by </a:t>
            </a:r>
            <a:r>
              <a:rPr lang="en-IN" sz="2000" dirty="0" err="1"/>
              <a:t>Haris</a:t>
            </a:r>
            <a:r>
              <a:rPr lang="en-IN" sz="2000" dirty="0"/>
              <a:t> et al. focussed on Alexa top-100K websites that includes majority of U.S.A. and China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They found 686 websites in Alexa top-100K (6.7%) deploy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analysis we found that 1.9% websites (out of 418 German websites) and 1.4% (out of 809 websites in DACH region) employ some kind of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Geographical Comparison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19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remove all anti Ad-block filters in the </a:t>
            </a:r>
            <a:r>
              <a:rPr lang="en-IN" sz="2000" dirty="0" err="1"/>
              <a:t>Adblock</a:t>
            </a:r>
            <a:r>
              <a:rPr lang="en-IN" sz="2000" dirty="0"/>
              <a:t> </a:t>
            </a:r>
            <a:r>
              <a:rPr lang="en-IN" sz="2000" dirty="0" err="1"/>
              <a:t>Plus’</a:t>
            </a:r>
            <a:r>
              <a:rPr lang="en-IN" sz="2000" dirty="0"/>
              <a:t> filter list. This may not be the default configuration.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methodology focusses only on homepage of such websites.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consider only HTML, DOM and textual changes to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</a:t>
            </a:r>
            <a:r>
              <a:rPr lang="en-IN" sz="2000" dirty="0" err="1"/>
              <a:t>Adblock</a:t>
            </a:r>
            <a:r>
              <a:rPr lang="en-IN" sz="2000" dirty="0"/>
              <a:t> Plus due to its popularity.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do not consider style features and cosine similarity used by our reference papers.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Limitations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662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U.S. leads the market share with $58.13b revenue in 2017 followed by the U.K. with $11.72b and China with $10.81b.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Economical Impact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44" y="2586073"/>
            <a:ext cx="5566519" cy="3613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3467" y="6199141"/>
            <a:ext cx="2152072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4"/>
              </a:rPr>
              <a:t>www.statista.com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996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There have been many legal battles fought till date, e.g., between </a:t>
            </a:r>
            <a:r>
              <a:rPr lang="en-IN" sz="2000" dirty="0" err="1"/>
              <a:t>Adblock</a:t>
            </a:r>
            <a:r>
              <a:rPr lang="en-IN" sz="2000" dirty="0"/>
              <a:t> Plus company </a:t>
            </a:r>
            <a:r>
              <a:rPr lang="en-IN" sz="2000" dirty="0" err="1"/>
              <a:t>Eyeo</a:t>
            </a:r>
            <a:r>
              <a:rPr lang="en-IN" sz="2000" dirty="0"/>
              <a:t> and </a:t>
            </a:r>
            <a:r>
              <a:rPr lang="de-DE" sz="2000" dirty="0" err="1"/>
              <a:t>Sueddeutsche</a:t>
            </a:r>
            <a:r>
              <a:rPr lang="de-DE" sz="2000" dirty="0"/>
              <a:t> Zeitung, Pro-Sieben-Sat.1, </a:t>
            </a:r>
            <a:r>
              <a:rPr lang="de-DE" sz="2000" dirty="0" err="1"/>
              <a:t>and</a:t>
            </a:r>
            <a:r>
              <a:rPr lang="de-DE" sz="2000" dirty="0"/>
              <a:t> IP Deutschland. </a:t>
            </a:r>
            <a:r>
              <a:rPr lang="de-DE" sz="2000" dirty="0" err="1"/>
              <a:t>However</a:t>
            </a:r>
            <a:r>
              <a:rPr lang="de-DE" sz="2000" dirty="0"/>
              <a:t>, German </a:t>
            </a:r>
            <a:r>
              <a:rPr lang="de-DE" sz="2000" dirty="0" err="1"/>
              <a:t>courts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ruled</a:t>
            </a:r>
            <a:r>
              <a:rPr lang="de-DE" sz="2000" dirty="0"/>
              <a:t> in </a:t>
            </a:r>
            <a:r>
              <a:rPr lang="de-DE" sz="2000" dirty="0" err="1"/>
              <a:t>favour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Munich higher regional court did not classify </a:t>
            </a:r>
            <a:r>
              <a:rPr lang="en-IN" sz="2000" dirty="0" err="1"/>
              <a:t>Eyeo's</a:t>
            </a:r>
            <a:r>
              <a:rPr lang="en-IN" sz="2000" dirty="0"/>
              <a:t> business model as “forbidden aggressive advertising”.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is legal!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Legality in Germany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0109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Ads are the biggest sources of revenue for publishers on the world wide web.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Many websites have come up with a subscription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publishers, part of the Acceptable Ads programme, may not reveal all details regarding their deal with Ad-blocker companies.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Here is where the “CIA” measure can be used to classify if the business model is ethical or not.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Ethical aspect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109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 General Data Protection Regulation (GDPR) does not allow companies to store or use user's personal data unless explicitly agreed by the user.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However, detecting Ad-blockers work mostly on the concept of identifying HTML and DOM elements which are completely unrelated to the users (still complying with GDPR).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Websites that do not fully understand the risks of data protection are only providing full text content or country redirection links to an ad-free EU version of their websites.</a:t>
            </a:r>
            <a:br>
              <a:rPr lang="en-IN" sz="1800" dirty="0"/>
            </a:br>
            <a:br>
              <a:rPr lang="en-IN" sz="1800" dirty="0"/>
            </a:b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Impact of GDPR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0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paper, we study various aspects of Anti Ad-blockers including: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study the usage of Ad-blocker scripts and their mechanisms.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 and analyse data from top websites using Alexa Web Ranking.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methodology used in detecting Anti Ad-blockers and present our results.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economic impact of Anti Ad-blockers and how GDPR affects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legality and ethical aspects of using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alternatives to Anti Ad-blocking.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Roadmap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52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Acceptable ads programme is provided by </a:t>
            </a:r>
            <a:r>
              <a:rPr lang="en-IN" sz="2000" dirty="0" err="1"/>
              <a:t>Adblock</a:t>
            </a:r>
            <a:r>
              <a:rPr lang="en-IN" sz="2000" dirty="0"/>
              <a:t> Plus for providing ads that do not disrupt or distort web content for users. The following criteria must be followed for an ad to be an Acceptable Ad: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endParaRPr lang="en-IN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Unacceptable ads include animated ads, </a:t>
            </a:r>
            <a:r>
              <a:rPr lang="en-IN" sz="2000" dirty="0" err="1"/>
              <a:t>autoplay</a:t>
            </a:r>
            <a:r>
              <a:rPr lang="en-IN" sz="2000" dirty="0"/>
              <a:t>, expanding ads, pop-ups and pop-</a:t>
            </a:r>
            <a:r>
              <a:rPr lang="en-IN" sz="2000" dirty="0" err="1"/>
              <a:t>unders</a:t>
            </a:r>
            <a:r>
              <a:rPr lang="en-IN" sz="2000" dirty="0"/>
              <a:t>, rich media ads.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Acceptable Ads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8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This is analogous to anti-viruses that allow certain </a:t>
            </a:r>
            <a:r>
              <a:rPr lang="en-IN" sz="2000" dirty="0" err="1"/>
              <a:t>softwares</a:t>
            </a:r>
            <a:r>
              <a:rPr lang="en-IN" sz="2000" dirty="0"/>
              <a:t> to run on the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Plus charges high generating revenue sources for adding their websites to their whitelists while they do not charge for low income revenue sources.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</a:t>
            </a:r>
            <a:r>
              <a:rPr lang="en-IN" dirty="0"/>
              <a:t>A</a:t>
            </a:r>
            <a:r>
              <a:rPr lang="en-IN" sz="3000" dirty="0"/>
              <a:t>lternatives: Whitelists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875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tricks sites that use Anti Ad-blocker detection into thinking the user is not using an Ad-blocker.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such as AAK are composed of a user script </a:t>
            </a:r>
            <a:r>
              <a:rPr lang="en-IN" sz="2000" dirty="0" err="1"/>
              <a:t>AakScript</a:t>
            </a:r>
            <a:r>
              <a:rPr lang="en-IN" sz="2000" dirty="0"/>
              <a:t> written in JavaScript with a default filter list similar to that of </a:t>
            </a:r>
            <a:r>
              <a:rPr lang="en-IN" sz="2000" dirty="0" err="1"/>
              <a:t>AdBlock</a:t>
            </a:r>
            <a:r>
              <a:rPr lang="en-IN" sz="2000" dirty="0"/>
              <a:t> and </a:t>
            </a:r>
            <a:r>
              <a:rPr lang="en-IN" sz="2000" dirty="0" err="1"/>
              <a:t>AdBlock</a:t>
            </a:r>
            <a:r>
              <a:rPr lang="en-IN" sz="2000" dirty="0"/>
              <a:t> Plus.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Ad-blockers still continue to run as normal using script managers like </a:t>
            </a:r>
            <a:r>
              <a:rPr lang="en-IN" sz="2000" dirty="0" err="1"/>
              <a:t>Greasemonkey</a:t>
            </a:r>
            <a:r>
              <a:rPr lang="en-IN" sz="2000" dirty="0"/>
              <a:t> or </a:t>
            </a:r>
            <a:r>
              <a:rPr lang="en-IN" sz="2000" dirty="0" err="1"/>
              <a:t>Tampermonkey</a:t>
            </a:r>
            <a:r>
              <a:rPr lang="en-IN" sz="2000" dirty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YES! Anti Ad-blocker killers als</a:t>
            </a:r>
            <a:r>
              <a:rPr lang="en-IN" dirty="0"/>
              <a:t>o exists!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069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1.4 – 1.9% websites use Ad-block detection scripts for a specific country or region, whereas 3.1% websites use these scripts for a specific category such as News.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For us, Bayes Naive classifier generates the highest precision in contrast to our reference paper by </a:t>
            </a:r>
            <a:r>
              <a:rPr lang="en-IN" sz="2000" dirty="0" err="1"/>
              <a:t>Haris</a:t>
            </a:r>
            <a:r>
              <a:rPr lang="en-IN" sz="2000" dirty="0"/>
              <a:t> et al.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German courts have ruled in favour of Ad-blocker extensions till date and GDPR as such does not directly affect the working of such scripts.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Conclusion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394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Haris</a:t>
            </a:r>
            <a:r>
              <a:rPr lang="en-IN" dirty="0"/>
              <a:t> et. al. Detecting Anti Ad-blockers in the wild. Proceedings on privacy enhancing technologies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Rishab</a:t>
            </a:r>
            <a:r>
              <a:rPr lang="en-IN" dirty="0"/>
              <a:t> et. al. Ad-blocking and counter blocking: A slice of the arms race (2016)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Garimella</a:t>
            </a:r>
            <a:r>
              <a:rPr lang="en-IN" dirty="0"/>
              <a:t> et al. Ad-blocking: A study on performance, privacy and counter-measures (2017)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Amazon Alexa Website Rankings: </a:t>
            </a:r>
            <a:r>
              <a:rPr lang="en-IN" dirty="0">
                <a:hlinkClick r:id="rId3"/>
              </a:rPr>
              <a:t>https://www.alexa.com/topsites</a:t>
            </a:r>
            <a:r>
              <a:rPr lang="en-IN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Digital advertising in Europe - Statistics and Facts (2017) https://www.statista.com/topics/3983/digital-advertising-in-europe/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References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4919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695945" y="3138444"/>
            <a:ext cx="8508999" cy="50165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PageFair</a:t>
            </a:r>
            <a:r>
              <a:rPr lang="en-IN" dirty="0"/>
              <a:t> </a:t>
            </a:r>
            <a:r>
              <a:rPr lang="en-IN" dirty="0" err="1"/>
              <a:t>Adblock</a:t>
            </a:r>
            <a:r>
              <a:rPr lang="en-IN" dirty="0"/>
              <a:t> penetration 	   vs 	    BVDW* and OVK</a:t>
            </a:r>
            <a:r>
              <a:rPr lang="en-IN" baseline="30000" dirty="0"/>
              <a:t>+</a:t>
            </a:r>
            <a:r>
              <a:rPr lang="en-IN" dirty="0"/>
              <a:t> page impressions.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popularity in Germany</a:t>
            </a:r>
            <a:endParaRPr lang="de-DE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050340" y="6092940"/>
            <a:ext cx="304649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 err="1">
                <a:latin typeface="+mn-lt"/>
              </a:rPr>
              <a:t>PageFair</a:t>
            </a:r>
            <a:r>
              <a:rPr lang="en-IN" sz="1200" dirty="0">
                <a:latin typeface="+mn-lt"/>
              </a:rPr>
              <a:t> and www.eMarketer.com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34" y="2321126"/>
            <a:ext cx="2651793" cy="3567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95" y="2364619"/>
            <a:ext cx="3519126" cy="3480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090" y="6486747"/>
            <a:ext cx="3004878" cy="26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800" dirty="0">
                <a:latin typeface="+mn-lt"/>
              </a:rPr>
              <a:t>BVDW* - </a:t>
            </a:r>
            <a:r>
              <a:rPr lang="en-IN" sz="800" dirty="0" err="1">
                <a:latin typeface="+mn-lt"/>
              </a:rPr>
              <a:t>Bundesverband</a:t>
            </a:r>
            <a:r>
              <a:rPr lang="en-IN" sz="800" dirty="0">
                <a:latin typeface="+mn-lt"/>
              </a:rPr>
              <a:t> </a:t>
            </a:r>
            <a:r>
              <a:rPr lang="en-IN" sz="800" dirty="0" err="1">
                <a:latin typeface="+mn-lt"/>
              </a:rPr>
              <a:t>Digitale</a:t>
            </a:r>
            <a:r>
              <a:rPr lang="en-IN" sz="800" dirty="0">
                <a:latin typeface="+mn-lt"/>
              </a:rPr>
              <a:t> </a:t>
            </a:r>
            <a:r>
              <a:rPr lang="en-IN" sz="800" dirty="0" err="1">
                <a:latin typeface="+mn-lt"/>
              </a:rPr>
              <a:t>Wirtschaft</a:t>
            </a:r>
            <a:endParaRPr lang="en-IN" sz="8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IN" sz="800" dirty="0">
                <a:latin typeface="+mn-lt"/>
              </a:rPr>
              <a:t>OVK</a:t>
            </a:r>
            <a:r>
              <a:rPr lang="en-IN" sz="800" baseline="30000" dirty="0">
                <a:latin typeface="+mn-lt"/>
              </a:rPr>
              <a:t>+</a:t>
            </a:r>
            <a:r>
              <a:rPr lang="en-IN" sz="800" dirty="0">
                <a:latin typeface="+mn-lt"/>
              </a:rPr>
              <a:t> - Online -</a:t>
            </a:r>
            <a:r>
              <a:rPr lang="en-IN" sz="800" dirty="0" err="1">
                <a:latin typeface="+mn-lt"/>
              </a:rPr>
              <a:t>Vermarkterkreis</a:t>
            </a:r>
            <a:endParaRPr lang="en-IN" sz="800" baseline="300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524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Code showing how Forbes implements ads on their website: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Ad-blockers work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09" y="2242888"/>
            <a:ext cx="5543835" cy="41086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54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Code showing how Forbes implements ad-blocker detection on their website:</a:t>
            </a:r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How Ad-blockers work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3" y="2064541"/>
            <a:ext cx="5065710" cy="3274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8" y="4093556"/>
            <a:ext cx="4655128" cy="2676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39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Block Origin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Adblock</a:t>
            </a:r>
            <a:r>
              <a:rPr lang="en-IN" sz="2000" dirty="0">
                <a:solidFill>
                  <a:srgbClr val="00B050"/>
                </a:solidFill>
              </a:rPr>
              <a:t> Plus for Firefox, Chrome, Opera and Safari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Pro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Adguard</a:t>
            </a:r>
            <a:r>
              <a:rPr lang="en-IN" sz="2000" dirty="0"/>
              <a:t>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AdRemover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Ghostery</a:t>
            </a:r>
            <a:r>
              <a:rPr lang="en-IN" sz="2000" dirty="0"/>
              <a:t> for Chrome, Firefox, Opera, Safari, Internet Explorer, Android and iPhone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Simply Block Ads!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SuperBlock</a:t>
            </a:r>
            <a:r>
              <a:rPr lang="en-IN" sz="2000" dirty="0"/>
              <a:t> </a:t>
            </a:r>
            <a:r>
              <a:rPr lang="en-IN" sz="2000" dirty="0" err="1"/>
              <a:t>AdBlocker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 </a:t>
            </a:r>
            <a:r>
              <a:rPr lang="en-IN" sz="2000" dirty="0" err="1"/>
              <a:t>Adblock</a:t>
            </a:r>
            <a:r>
              <a:rPr lang="en-IN" sz="2000" dirty="0"/>
              <a:t> for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uMatrix</a:t>
            </a:r>
            <a:r>
              <a:rPr lang="en-IN" sz="2000" dirty="0"/>
              <a:t> for Firefox, Chrome and Opera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extensions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77" y="5284863"/>
            <a:ext cx="660247" cy="660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2755466"/>
            <a:ext cx="829584" cy="83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20" y="1678477"/>
            <a:ext cx="2413763" cy="603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20" y="4342386"/>
            <a:ext cx="2396061" cy="7044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18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We collected top websites from Amazon Alexa Website Rankings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Publicly only top 50 websites for each category is available, we subscribed to a 7-day free trial to collect the following data sets: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Top 500 websites in Germany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Top 500 websites each in Germany, Austria and Switzerland (DACH region) and created a unique subset of these websites.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Top 500 websites in the category: News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Sample HTTP request to pull data from AWIS:</a:t>
            </a:r>
          </a:p>
          <a:p>
            <a:endParaRPr lang="en-IN" sz="1800" dirty="0"/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https://awis.amazonaws.com/api?Action=CategoryListings&amp;Count=20</a:t>
            </a:r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&amp;Descriptions=True&amp;Path=Top%2FNews</a:t>
            </a:r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&amp;Recursive=False&amp;ResponseGroup=Listings</a:t>
            </a:r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&amp;SortBy=Popularity&amp;Start=1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89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papers of reference are: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err="1"/>
              <a:t>Haris</a:t>
            </a:r>
            <a:r>
              <a:rPr lang="en-IN" sz="1800" dirty="0"/>
              <a:t> et al. "Detecting Anti Ad-blockers in the wild“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err="1"/>
              <a:t>Rishab</a:t>
            </a:r>
            <a:r>
              <a:rPr lang="en-IN" sz="1800" dirty="0"/>
              <a:t> et al. "Adblocking and Counter-Blocking: A Slice of the Arms Race“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Their papers used Alexa top 100K websites which bias towards a US and China specific website list.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Germany, DACH and a specific category News.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Motivation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916877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ACA-iPhone</Template>
  <TotalTime>2688</TotalTime>
  <Words>2487</Words>
  <Application>Microsoft Office PowerPoint</Application>
  <PresentationFormat>On-screen Show (4:3)</PresentationFormat>
  <Paragraphs>313</Paragraphs>
  <Slides>35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Blocking the Blocker – Studying the effects of Anti Ad-blocking</vt:lpstr>
      <vt:lpstr>Introduction</vt:lpstr>
      <vt:lpstr>Roadmap</vt:lpstr>
      <vt:lpstr>Ad-blocker popularity in Germany</vt:lpstr>
      <vt:lpstr>How Ad-blockers work</vt:lpstr>
      <vt:lpstr>How Ad-blockers work</vt:lpstr>
      <vt:lpstr>Ad-blocker extensions</vt:lpstr>
      <vt:lpstr>Data Collection</vt:lpstr>
      <vt:lpstr>Detecting Anti Ad-blockers: Motivation</vt:lpstr>
      <vt:lpstr>Detecting Anti Ad-blockers: Overview</vt:lpstr>
      <vt:lpstr>Detecting Anti Ad-blockers: Methodology</vt:lpstr>
      <vt:lpstr>Detecting Anti Ad-blockers: Demo</vt:lpstr>
      <vt:lpstr>Detecting Anti Ad-blockers: Model Training</vt:lpstr>
      <vt:lpstr>Detecting Anti Ad-blockers: Feature Analysis</vt:lpstr>
      <vt:lpstr>Detecting Anti Ad-blockers: Classifier Evaluation</vt:lpstr>
      <vt:lpstr>Detecting Anti Ad-blockers: Classifier Evaluation</vt:lpstr>
      <vt:lpstr>Datasets and Results: Germany</vt:lpstr>
      <vt:lpstr>Datasets and Results: DACH region</vt:lpstr>
      <vt:lpstr>Datasets and Results: News category</vt:lpstr>
      <vt:lpstr>Ad-block Detection Responses: “CIA” measure</vt:lpstr>
      <vt:lpstr>Ad-block Detection Responses: ‘C’IA example</vt:lpstr>
      <vt:lpstr>Ad-block Detection Responses: C’I’A example</vt:lpstr>
      <vt:lpstr>Ad-block Detection Responses: CI’A’ example</vt:lpstr>
      <vt:lpstr>Datasets and Results: Geographical Comparison</vt:lpstr>
      <vt:lpstr>Limitations</vt:lpstr>
      <vt:lpstr>Economical Impact</vt:lpstr>
      <vt:lpstr>Anti Ad-blockers: Legality in Germany</vt:lpstr>
      <vt:lpstr>Anti Ad-blockers: Ethical aspect</vt:lpstr>
      <vt:lpstr>Anti Ad-blockers: Impact of GDPR</vt:lpstr>
      <vt:lpstr>Anti Ad-blocker Alternatives: Acceptable Ads</vt:lpstr>
      <vt:lpstr>Anti Ad-blocker Alternatives: Whitelists</vt:lpstr>
      <vt:lpstr>YES! Anti Ad-blocker killers also exists!</vt:lpstr>
      <vt:lpstr>Conclusion</vt:lpstr>
      <vt:lpstr>References</vt:lpstr>
      <vt:lpstr>Thank you!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iPhone was possibly hacked</dc:title>
  <dc:creator>Rohit Gupta</dc:creator>
  <cp:lastModifiedBy>Rohit Gupta</cp:lastModifiedBy>
  <cp:revision>349</cp:revision>
  <cp:lastPrinted>2018-08-05T13:31:00Z</cp:lastPrinted>
  <dcterms:created xsi:type="dcterms:W3CDTF">2017-01-21T14:32:14Z</dcterms:created>
  <dcterms:modified xsi:type="dcterms:W3CDTF">2018-08-05T13:31:27Z</dcterms:modified>
</cp:coreProperties>
</file>